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3300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3300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3300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3300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3300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3300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3300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3300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3300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A50021"/>
    <a:srgbClr val="99FF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9C84218-B197-4E7A-843D-F87630DD4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68807D69-9387-4BF3-853B-2464D98908FB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8BD54DFD-10A4-4472-AC57-CB50F1B07972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AE3CB8EE-48AA-46E3-B512-C36389C9C9BE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/>
              <a:t>Include your names and a topic title on the first slide.</a:t>
            </a: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38737B31-198D-4C44-875F-6A5EFA0D7DF5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D6FBCC86-959C-4FA7-B5F7-1A0EB637989E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04CB38F6-9097-406A-9048-7BEFFC2CC9EF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CEBF9C57-F8B8-4C8B-945A-A328B13A56C2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BB47F57A-486E-4643-B8FB-971B44233D11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982064E5-1531-48AB-A294-7B77ABA446C1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D1165043-3F07-4A89-A3FE-AE3CFE1792F3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18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EE28D051-02BD-4114-AD39-327898579FF1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C0918027-B5AE-48C6-B72C-5FD6F2F82C82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BB4B500A-69BD-4B01-B94F-134C79BD01D9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CFDBFE8C-2DE7-410C-BC85-2FD843EF9E0B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1FE8FF6F-6402-4B08-A13F-EDD8C0AAA45F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22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C5D02A28-87E0-46B0-8063-7E345479BAEA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23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7DC3B2C2-04B5-4867-9BE2-2D8B3D5E753D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24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6E185ADB-0313-4E68-87E5-F0CC75D97A6E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811DA067-26EE-498A-80FC-BF5C10C34BDF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5DE7649A-4405-4F9F-8F99-1FE912233F5F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2F38122A-4331-41EA-8A66-02B47C2853F5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6D8F2FD8-BE79-4189-B412-2266D3EF3723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A05D0ACD-620E-460F-8F21-B959097915E7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8E8F63AF-81EF-4570-B699-59B74202C546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F07B1-49AA-4DC4-BACD-89DA3D650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7937F-53A6-463C-80A4-B51858257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2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010F-BDF9-48A6-8213-0140D333E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4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64A2-1F07-46BB-BC07-A4F77DC06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1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8BF63-1480-46B2-87C6-3F1866E4E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5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E184-DE33-4EE7-B1B2-0B21E4E85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6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524-5FEE-4698-A797-32965A6CB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2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C58BE-D3FE-4A8E-9BED-E0BCF2690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2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A7FC5-E0B2-4D29-8BCA-7ADF14DCB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8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B200-D72A-4713-A422-E17A8E2E7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7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0B335-D6D9-499A-8C9D-4E1187FDF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7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106A976-D7CA-44FE-ACD6-6A827DF3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iontechnologie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990600" y="1066800"/>
            <a:ext cx="5791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Making a PowerPoint Presentation</a:t>
            </a:r>
          </a:p>
        </p:txBody>
      </p:sp>
      <p:pic>
        <p:nvPicPr>
          <p:cNvPr id="2051" name="Picture 6" descr="students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405765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77724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zh-CN">
                <a:ea typeface="SimSun" pitchFamily="2" charset="-122"/>
              </a:rPr>
              <a:t>For this class you need to consider:</a:t>
            </a:r>
          </a:p>
          <a:p>
            <a:pPr eaLnBrk="1" hangingPunct="1"/>
            <a:endParaRPr lang="en-US" altLang="zh-CN">
              <a:ea typeface="SimSun" pitchFamily="2" charset="-122"/>
            </a:endParaRPr>
          </a:p>
          <a:p>
            <a:pPr eaLnBrk="1" hangingPunct="1"/>
            <a:r>
              <a:rPr lang="en-US" altLang="zh-CN">
                <a:ea typeface="SimSun" pitchFamily="2" charset="-122"/>
              </a:rPr>
              <a:t>1. 	What are the key problems or expressions of 	your group topic as seen in your individual 	countries?</a:t>
            </a:r>
          </a:p>
          <a:p>
            <a:pPr eaLnBrk="1" hangingPunct="1"/>
            <a:r>
              <a:rPr lang="en-US" altLang="zh-CN">
                <a:ea typeface="SimSun" pitchFamily="2" charset="-122"/>
              </a:rPr>
              <a:t>2. 	What is the action you are proposing?</a:t>
            </a:r>
          </a:p>
          <a:p>
            <a:pPr eaLnBrk="1" hangingPunct="1"/>
            <a:r>
              <a:rPr lang="en-US" altLang="zh-CN">
                <a:ea typeface="SimSun" pitchFamily="2" charset="-122"/>
              </a:rPr>
              <a:t>3.	Who is involved? Who or what is the agent of 	change?</a:t>
            </a:r>
          </a:p>
          <a:p>
            <a:pPr eaLnBrk="1" hangingPunct="1"/>
            <a:r>
              <a:rPr lang="en-US" altLang="zh-CN">
                <a:ea typeface="SimSun" pitchFamily="2" charset="-122"/>
              </a:rPr>
              <a:t>4.	Who would oppose the action?</a:t>
            </a:r>
          </a:p>
          <a:p>
            <a:pPr eaLnBrk="1" hangingPunct="1"/>
            <a:r>
              <a:rPr lang="en-US" altLang="zh-CN">
                <a:ea typeface="SimSun" pitchFamily="2" charset="-122"/>
              </a:rPr>
              <a:t>5.	How will it be funded?  (Consider seed 	money and continued support)</a:t>
            </a:r>
          </a:p>
          <a:p>
            <a:pPr eaLnBrk="1" hangingPunct="1"/>
            <a:r>
              <a:rPr lang="en-US" altLang="zh-CN">
                <a:ea typeface="SimSun" pitchFamily="2" charset="-122"/>
              </a:rPr>
              <a:t>6.	What is the time frame for change?</a:t>
            </a:r>
          </a:p>
          <a:p>
            <a:pPr eaLnBrk="1" hangingPunct="1"/>
            <a:r>
              <a:rPr lang="en-US" altLang="zh-CN">
                <a:ea typeface="SimSun" pitchFamily="2" charset="-122"/>
              </a:rPr>
              <a:t>7.	How can you monitor the action to be sure 	the changes stay on track?</a:t>
            </a:r>
            <a:endParaRPr lang="en-US"/>
          </a:p>
        </p:txBody>
      </p:sp>
      <p:pic>
        <p:nvPicPr>
          <p:cNvPr id="11267" name="Picture 6" descr="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533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Hints</a:t>
            </a:r>
          </a:p>
        </p:txBody>
      </p:sp>
      <p:pic>
        <p:nvPicPr>
          <p:cNvPr id="12291" name="Picture 6" descr="H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67000"/>
            <a:ext cx="46482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762000" y="1828800"/>
            <a:ext cx="3581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By Jennifer Anderson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487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ea typeface="SimSun" pitchFamily="2" charset="-122"/>
              </a:rPr>
              <a:t>Proof-read and present a perfessional product.</a:t>
            </a:r>
            <a:endParaRPr lang="en-US" sz="3600"/>
          </a:p>
        </p:txBody>
      </p:sp>
      <p:pic>
        <p:nvPicPr>
          <p:cNvPr id="13315" name="Picture 6" descr="proof-r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133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6172200" y="4114800"/>
            <a:ext cx="3352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ea typeface="SimSun" pitchFamily="2" charset="-122"/>
              </a:rPr>
              <a:t>Use appropriate visuals which add information but don’t let them overwhelm the message. </a:t>
            </a:r>
            <a:endParaRPr lang="en-US"/>
          </a:p>
        </p:txBody>
      </p:sp>
      <p:pic>
        <p:nvPicPr>
          <p:cNvPr id="14339" name="Picture 8" descr="aly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53340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066800" y="914400"/>
            <a:ext cx="52578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600">
                <a:ea typeface="SimSun" pitchFamily="2" charset="-122"/>
              </a:rPr>
              <a:t>Use colors and dimension to enhance interest. </a:t>
            </a:r>
            <a:endParaRPr lang="en-US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914400" y="2667000"/>
            <a:ext cx="762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HGSSoeiKakupoptai" pitchFamily="50" charset="-128"/>
                <a:ea typeface="HGSSoeiKakupoptai" pitchFamily="50" charset="-128"/>
              </a:rPr>
              <a:t>Eliminate distracting backgrounds, avoid centering, and use appropriate typefaces</a:t>
            </a:r>
            <a:r>
              <a:rPr lang="en-US" altLang="zh-CN">
                <a:ea typeface="SimSun" pitchFamily="2" charset="-122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038600"/>
            <a:ext cx="4648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000">
                <a:ea typeface="SimSun" pitchFamily="2" charset="-122"/>
              </a:rPr>
              <a:t>Make sure your elements appear dynamically balanced.</a:t>
            </a:r>
            <a:endParaRPr lang="en-US" sz="4000"/>
          </a:p>
        </p:txBody>
      </p:sp>
      <p:pic>
        <p:nvPicPr>
          <p:cNvPr id="17411" name="Picture 6" descr="sc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5718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1828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CN" sz="4800">
              <a:ea typeface="SimSun" pitchFamily="2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800">
              <a:ea typeface="SimSun" pitchFamily="2" charset="-122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09600" y="1676400"/>
            <a:ext cx="6934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ABC=Australian Broadcasting Corporation, Alcoholic Beverage Control, American Bird Conservancy, Alcoholic Beverage Control 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510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“Today we find that the EU is establishing itself as an actor in the field of WMD” 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33400" y="3810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Avoid: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533400" y="1143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A50021"/>
                </a:solidFill>
              </a:rPr>
              <a:t>Abbreviations: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609600" y="2895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A50021"/>
                </a:solidFill>
              </a:rPr>
              <a:t>Acronyms</a:t>
            </a:r>
          </a:p>
        </p:txBody>
      </p:sp>
      <p:pic>
        <p:nvPicPr>
          <p:cNvPr id="18440" name="Picture 11" descr="no-en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1715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685800" y="4648200"/>
            <a:ext cx="3581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A50021"/>
                </a:solidFill>
              </a:rPr>
              <a:t>Jargon</a:t>
            </a: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A50021"/>
              </a:solidFill>
            </a:endParaRP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609600" y="5181600"/>
            <a:ext cx="6858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We are producing more because we </a:t>
            </a:r>
            <a:r>
              <a:rPr lang="en-US" i="1"/>
              <a:t>out sourced</a:t>
            </a:r>
            <a:r>
              <a:rPr lang="en-US"/>
              <a:t>"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Let’s not just put a band aid on the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800100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zh-CN" sz="3200">
                <a:ea typeface="SimSun" pitchFamily="2" charset="-122"/>
              </a:rPr>
              <a:t>You will be assessed on whether...</a:t>
            </a:r>
          </a:p>
          <a:p>
            <a:pPr eaLnBrk="1" hangingPunct="1"/>
            <a:endParaRPr lang="en-US" altLang="zh-CN" sz="3200">
              <a:ea typeface="SimSun" pitchFamily="2" charset="-122"/>
            </a:endParaRPr>
          </a:p>
          <a:p>
            <a:pPr eaLnBrk="1" hangingPunct="1">
              <a:buFontTx/>
              <a:buChar char="•"/>
            </a:pPr>
            <a:r>
              <a:rPr lang="en-US" altLang="zh-CN" sz="3200">
                <a:ea typeface="SimSun" pitchFamily="2" charset="-122"/>
              </a:rPr>
              <a:t> The issues were appropriately developed,</a:t>
            </a:r>
          </a:p>
          <a:p>
            <a:pPr eaLnBrk="1" hangingPunct="1">
              <a:buFontTx/>
              <a:buChar char="•"/>
            </a:pPr>
            <a:endParaRPr lang="en-US" altLang="zh-CN" sz="3200">
              <a:ea typeface="SimSun" pitchFamily="2" charset="-122"/>
            </a:endParaRPr>
          </a:p>
          <a:p>
            <a:pPr eaLnBrk="1" hangingPunct="1">
              <a:buFontTx/>
              <a:buChar char="•"/>
            </a:pPr>
            <a:r>
              <a:rPr lang="en-US" altLang="zh-CN" sz="3200">
                <a:ea typeface="SimSun" pitchFamily="2" charset="-122"/>
              </a:rPr>
              <a:t>points of view from the different cultures reflected cultural sensitivity,</a:t>
            </a:r>
          </a:p>
          <a:p>
            <a:pPr eaLnBrk="1" hangingPunct="1"/>
            <a:r>
              <a:rPr lang="en-US" altLang="zh-CN" sz="3200">
                <a:ea typeface="SimSun" pitchFamily="2" charset="-122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zh-CN" sz="3200">
                <a:ea typeface="SimSun" pitchFamily="2" charset="-122"/>
              </a:rPr>
              <a:t>and if you communicated clearly what was important globally and in each culture.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75438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zh-CN" sz="2800">
                <a:ea typeface="SimSun" pitchFamily="2" charset="-122"/>
              </a:rPr>
              <a:t>The policy/plan suggestions must be:</a:t>
            </a:r>
          </a:p>
          <a:p>
            <a:pPr eaLnBrk="1" hangingPunct="1"/>
            <a:endParaRPr lang="en-US" altLang="zh-CN" sz="2800">
              <a:ea typeface="SimSun" pitchFamily="2" charset="-122"/>
            </a:endParaRPr>
          </a:p>
          <a:p>
            <a:pPr eaLnBrk="1" hangingPunct="1"/>
            <a:r>
              <a:rPr lang="en-US" altLang="zh-CN" sz="2800">
                <a:ea typeface="SimSun" pitchFamily="2" charset="-122"/>
              </a:rPr>
              <a:t> 	1) concrete performable actions 	rather than vague goals, </a:t>
            </a:r>
          </a:p>
          <a:p>
            <a:pPr eaLnBrk="1" hangingPunct="1"/>
            <a:endParaRPr lang="en-US" altLang="zh-CN" sz="2800">
              <a:ea typeface="SimSun" pitchFamily="2" charset="-122"/>
            </a:endParaRPr>
          </a:p>
          <a:p>
            <a:pPr eaLnBrk="1" hangingPunct="1"/>
            <a:r>
              <a:rPr lang="en-US" altLang="zh-CN" sz="2800">
                <a:ea typeface="SimSun" pitchFamily="2" charset="-122"/>
              </a:rPr>
              <a:t>	2) culturally sensitive (would be 	acceptable to diverse cultures),</a:t>
            </a:r>
          </a:p>
          <a:p>
            <a:pPr eaLnBrk="1" hangingPunct="1"/>
            <a:endParaRPr lang="en-US" altLang="zh-CN" sz="2800">
              <a:ea typeface="SimSun" pitchFamily="2" charset="-122"/>
            </a:endParaRPr>
          </a:p>
          <a:p>
            <a:pPr eaLnBrk="1" hangingPunct="1"/>
            <a:r>
              <a:rPr lang="en-US" altLang="zh-CN" sz="2800">
                <a:ea typeface="SimSun" pitchFamily="2" charset="-122"/>
              </a:rPr>
              <a:t>	3) taking political realities into 	account,</a:t>
            </a:r>
          </a:p>
          <a:p>
            <a:pPr eaLnBrk="1" hangingPunct="1"/>
            <a:r>
              <a:rPr lang="en-US" altLang="zh-CN" sz="2800">
                <a:ea typeface="SimSun" pitchFamily="2" charset="-122"/>
              </a:rPr>
              <a:t> </a:t>
            </a:r>
          </a:p>
          <a:p>
            <a:pPr eaLnBrk="1" hangingPunct="1"/>
            <a:r>
              <a:rPr lang="en-US" altLang="zh-CN" sz="2800">
                <a:ea typeface="SimSun" pitchFamily="2" charset="-122"/>
              </a:rPr>
              <a:t>	4) financially feasible.</a:t>
            </a:r>
            <a:endParaRPr lang="en-US" sz="2800"/>
          </a:p>
        </p:txBody>
      </p:sp>
      <p:pic>
        <p:nvPicPr>
          <p:cNvPr id="20483" name="Picture 6" descr="Money%20Bag%20with%20Dollar%20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648200"/>
            <a:ext cx="151447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70866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ea typeface="SimSun" pitchFamily="2" charset="-122"/>
              </a:rPr>
              <a:t>The most important thing to remember about developing a group PowerPoint is that you need to work together as a group:</a:t>
            </a:r>
            <a:endParaRPr lang="en-US" sz="3200"/>
          </a:p>
        </p:txBody>
      </p:sp>
      <p:pic>
        <p:nvPicPr>
          <p:cNvPr id="3075" name="Picture 6" descr="3girls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48482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67818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ea typeface="SimSun" pitchFamily="2" charset="-122"/>
              </a:rPr>
              <a:t>Your presentation will be judged for: 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zh-CN" sz="3200">
                <a:ea typeface="SimSun" pitchFamily="2" charset="-122"/>
              </a:rPr>
              <a:t> organization, 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zh-CN" sz="3200">
                <a:ea typeface="SimSun" pitchFamily="2" charset="-122"/>
              </a:rPr>
              <a:t> research quality, 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zh-CN" sz="3200">
                <a:ea typeface="SimSun" pitchFamily="2" charset="-122"/>
              </a:rPr>
              <a:t> presentation, 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zh-CN" sz="3200">
                <a:ea typeface="SimSun" pitchFamily="2" charset="-122"/>
              </a:rPr>
              <a:t> and </a:t>
            </a:r>
            <a:r>
              <a:rPr lang="en-US" altLang="zh-CN" sz="3200">
                <a:solidFill>
                  <a:srgbClr val="FF0000"/>
                </a:solidFill>
                <a:ea typeface="SimSun" pitchFamily="2" charset="-122"/>
              </a:rPr>
              <a:t>impact</a:t>
            </a:r>
            <a:r>
              <a:rPr lang="en-US" altLang="zh-CN" sz="3200">
                <a:ea typeface="SimSun" pitchFamily="2" charset="-122"/>
              </a:rPr>
              <a:t>. </a:t>
            </a:r>
            <a:endParaRPr lang="en-US" sz="3200"/>
          </a:p>
        </p:txBody>
      </p:sp>
      <p:pic>
        <p:nvPicPr>
          <p:cNvPr id="21507" name="Picture 6" descr="jimmy-ju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2895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057400" y="1524000"/>
            <a:ext cx="6781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ja-JP" sz="2800">
                <a:ea typeface="ＭＳ Ｐゴシック" charset="-128"/>
              </a:rPr>
              <a:t>Examples of "death by PowerPoint" </a:t>
            </a:r>
            <a:r>
              <a:rPr lang="en-US" altLang="zh-CN">
                <a:ea typeface="SimSun" pitchFamily="2" charset="-122"/>
              </a:rPr>
              <a:t>(From MicroSoft PowerPoint in Wikipedia, the free encyclopedia)</a:t>
            </a:r>
            <a:r>
              <a:rPr lang="en-US" altLang="zh-CN" b="1">
                <a:ea typeface="SimSun" pitchFamily="2" charset="-122"/>
              </a:rPr>
              <a:t> </a:t>
            </a:r>
            <a:r>
              <a:rPr lang="en-US" altLang="ja-JP" sz="2800">
                <a:ea typeface="ＭＳ Ｐゴシック" charset="-128"/>
              </a:rPr>
              <a:t>include:</a:t>
            </a:r>
          </a:p>
          <a:p>
            <a:pPr eaLnBrk="1" hangingPunct="1"/>
            <a:endParaRPr lang="en-US" altLang="ja-JP" sz="2800">
              <a:ea typeface="ＭＳ Ｐゴシック" charset="-128"/>
            </a:endParaRPr>
          </a:p>
          <a:p>
            <a:pPr eaLnBrk="1" hangingPunct="1">
              <a:buFontTx/>
              <a:buChar char="•"/>
            </a:pPr>
            <a:r>
              <a:rPr lang="en-US" altLang="ja-JP" sz="2800">
                <a:ea typeface="ＭＳ Ｐゴシック" charset="-128"/>
              </a:rPr>
              <a:t> Unnecessarily long presentations</a:t>
            </a:r>
            <a:endParaRPr lang="en-US" altLang="zh-CN" sz="2800">
              <a:ea typeface="SimSun" pitchFamily="2" charset="-122"/>
            </a:endParaRPr>
          </a:p>
          <a:p>
            <a:pPr eaLnBrk="1" hangingPunct="1"/>
            <a:endParaRPr lang="en-US" altLang="ja-JP" sz="2800">
              <a:ea typeface="ＭＳ Ｐゴシック" charset="-128"/>
            </a:endParaRPr>
          </a:p>
          <a:p>
            <a:pPr eaLnBrk="1" hangingPunct="1">
              <a:buFontTx/>
              <a:buChar char="•"/>
            </a:pPr>
            <a:r>
              <a:rPr lang="en-US" altLang="ja-JP" sz="2800">
                <a:ea typeface="ＭＳ Ｐゴシック" charset="-128"/>
              </a:rPr>
              <a:t> A presenter who simply reads off the slides in a monotonous tone — basically reading to the audience what they can read for themselves off the screen </a:t>
            </a:r>
          </a:p>
          <a:p>
            <a:pPr eaLnBrk="1" hangingPunct="1">
              <a:spcBef>
                <a:spcPct val="50000"/>
              </a:spcBef>
            </a:pPr>
            <a:endParaRPr lang="en-US" sz="2800"/>
          </a:p>
        </p:txBody>
      </p:sp>
      <p:pic>
        <p:nvPicPr>
          <p:cNvPr id="22531" name="Picture 6" descr="bo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49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7086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ja-JP">
                <a:ea typeface="ＭＳ Ｐゴシック" charset="-128"/>
              </a:rPr>
              <a:t> </a:t>
            </a:r>
            <a:r>
              <a:rPr lang="en-US" altLang="ja-JP" sz="4800">
                <a:ea typeface="ＭＳ Ｐゴシック" charset="-128"/>
              </a:rPr>
              <a:t>A PowerPoint presentation with plain text and no graphics or animations</a:t>
            </a:r>
            <a:r>
              <a:rPr lang="en-US" altLang="ja-JP">
                <a:ea typeface="ＭＳ Ｐゴシック" charset="-128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295400" y="1447800"/>
            <a:ext cx="71628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ja-JP">
                <a:ea typeface="ＭＳ Ｐゴシック" charset="-128"/>
              </a:rPr>
              <a:t> </a:t>
            </a:r>
            <a:r>
              <a:rPr lang="en-US" altLang="ja-JP" sz="4000">
                <a:ea typeface="ＭＳ Ｐゴシック" charset="-128"/>
              </a:rPr>
              <a:t>a presentation ridiculously heavy with custom animations for every text (including flying, dragging, checkerboxes and droplets) </a:t>
            </a:r>
          </a:p>
          <a:p>
            <a:pPr eaLnBrk="1" hangingPunct="1">
              <a:spcBef>
                <a:spcPct val="50000"/>
              </a:spcBef>
            </a:pPr>
            <a:endParaRPr lang="en-US" sz="4000"/>
          </a:p>
        </p:txBody>
      </p:sp>
    </p:spTree>
  </p:cSld>
  <p:clrMapOvr>
    <a:masterClrMapping/>
  </p:clrMapOvr>
  <p:transition spd="slow" advTm="3000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63246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4400">
                <a:ea typeface="SimSun" pitchFamily="2" charset="-122"/>
              </a:rPr>
              <a:t>Pages cluttered with small, unreadable text </a:t>
            </a:r>
          </a:p>
          <a:p>
            <a:pPr eaLnBrk="1" hangingPunct="1">
              <a:spcBef>
                <a:spcPct val="50000"/>
              </a:spcBef>
            </a:pPr>
            <a:endParaRPr lang="en-US" sz="4400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657600" y="25146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914400" y="3352800"/>
            <a:ext cx="71628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ea typeface="SimSun" pitchFamily="2" charset="-122"/>
              </a:rPr>
              <a:t>Submit your PowerPoint on a clean (no other material) CD. I reserve the right to keep these CD’s and use them in other classes, if they are really great!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ea typeface="SimSun" pitchFamily="2" charset="-122"/>
              </a:rPr>
              <a:t>Submit your PowerPoint on a clean (no other material) CD. I reserve the right to keep these CD’s and use them in other classes, if they are really great!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ea typeface="SimSun" pitchFamily="2" charset="-122"/>
              </a:rPr>
              <a:t>Submit your PowerPoint on a clean (no other material) CD. I reserve the right to keep these CD’s and use them in other classes, if they are really great!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ea typeface="SimSun" pitchFamily="2" charset="-122"/>
              </a:rPr>
              <a:t>Submit your PowerPoint on a clean (no other material) CD. I reserve the right to keep these CD’s and use them in other classes, if they are really great!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ea typeface="SimSun" pitchFamily="2" charset="-122"/>
              </a:rPr>
              <a:t>Submit your PowerPoint on a clean (no other material) CD. I reserve the right to keep these CD’s and use them in other classes, if they are really great!</a:t>
            </a:r>
          </a:p>
          <a:p>
            <a:pPr eaLnBrk="1" hangingPunct="1">
              <a:spcBef>
                <a:spcPct val="50000"/>
              </a:spcBef>
            </a:pPr>
            <a:endParaRPr lang="en-US" altLang="zh-CN" sz="1400" b="1">
              <a:ea typeface="SimSun" pitchFamily="2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667000" y="3429000"/>
            <a:ext cx="6096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ea typeface="SimSun" pitchFamily="2" charset="-122"/>
              </a:rPr>
              <a:t>Designate a “host” computer for your presentation. The person who controls this computer has a responsibility to </a:t>
            </a:r>
            <a:r>
              <a:rPr lang="en-US" altLang="zh-CN" sz="3200" u="sng">
                <a:ea typeface="SimSun" pitchFamily="2" charset="-122"/>
              </a:rPr>
              <a:t>backup each version</a:t>
            </a:r>
            <a:r>
              <a:rPr lang="en-US" altLang="zh-CN" sz="3200">
                <a:ea typeface="SimSun" pitchFamily="2" charset="-122"/>
              </a:rPr>
              <a:t> to disk.</a:t>
            </a:r>
            <a:endParaRPr lang="en-US" sz="3200"/>
          </a:p>
        </p:txBody>
      </p:sp>
      <p:pic>
        <p:nvPicPr>
          <p:cNvPr id="4099" name="Picture 6" descr="crypto_d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1526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6553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ea typeface="SimSun" pitchFamily="2" charset="-122"/>
              </a:rPr>
              <a:t>Exchange emails and decide on times and a place to meet outside of class to work outside of class on the final assembly.</a:t>
            </a:r>
            <a:endParaRPr lang="en-US" sz="2800"/>
          </a:p>
        </p:txBody>
      </p:sp>
      <p:pic>
        <p:nvPicPr>
          <p:cNvPr id="5123" name="Picture 6" descr="laptop_be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3395663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33400" y="685800"/>
            <a:ext cx="7239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ea typeface="SimSun" pitchFamily="2" charset="-122"/>
              </a:rPr>
              <a:t>The finished presentation must have at least </a:t>
            </a:r>
            <a:r>
              <a:rPr lang="en-US" altLang="zh-CN" sz="2800" u="sng">
                <a:ea typeface="SimSun" pitchFamily="2" charset="-122"/>
              </a:rPr>
              <a:t>two slides per group member with accompanying lecture notes</a:t>
            </a:r>
            <a:r>
              <a:rPr lang="en-US" altLang="zh-CN" sz="2800">
                <a:ea typeface="SimSun" pitchFamily="2" charset="-122"/>
              </a:rPr>
              <a:t>. Each group member should be actively involved in the design and writing of at least two slides. This includes lecture notes.</a:t>
            </a:r>
            <a:r>
              <a:rPr lang="en-US" altLang="zh-CN">
                <a:ea typeface="SimSun" pitchFamily="2" charset="-122"/>
              </a:rPr>
              <a:t> </a:t>
            </a:r>
            <a:endParaRPr lang="en-US"/>
          </a:p>
        </p:txBody>
      </p:sp>
      <p:pic>
        <p:nvPicPr>
          <p:cNvPr id="6147" name="Picture 6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258603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notesmaster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290512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438400" y="4191000"/>
            <a:ext cx="6324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ea typeface="SimSun" pitchFamily="2" charset="-122"/>
              </a:rPr>
              <a:t> </a:t>
            </a:r>
            <a:r>
              <a:rPr lang="en-US" altLang="zh-CN" sz="2800">
                <a:ea typeface="SimSun" pitchFamily="2" charset="-122"/>
              </a:rPr>
              <a:t>One person can present your effort. </a:t>
            </a:r>
            <a:r>
              <a:rPr lang="en-US" altLang="zh-CN" sz="2800" b="1">
                <a:ea typeface="SimSun" pitchFamily="2" charset="-122"/>
              </a:rPr>
              <a:t>All of you should practice reading the presentation aloud.</a:t>
            </a:r>
            <a:r>
              <a:rPr lang="en-US" altLang="zh-CN" sz="2800">
                <a:ea typeface="SimSun" pitchFamily="2" charset="-122"/>
              </a:rPr>
              <a:t> I will decide at the last minute who presents!</a:t>
            </a:r>
            <a:endParaRPr lang="en-US" sz="2800"/>
          </a:p>
        </p:txBody>
      </p:sp>
      <p:pic>
        <p:nvPicPr>
          <p:cNvPr id="7171" name="Picture 6" descr="opower_student_mtg_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38862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7239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>
                <a:ea typeface="SimSun" pitchFamily="2" charset="-122"/>
              </a:rPr>
              <a:t>As you are researching your individual papers, save pictures and charts which might be useful for you presentation.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>
                <a:ea typeface="SimSun" pitchFamily="2" charset="-122"/>
              </a:rPr>
              <a:t>Save all the URLs where you found the information. You must include these URLs on the last slide of the presentation. It does not have to be shown, but I will check it.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>
                <a:ea typeface="SimSun" pitchFamily="2" charset="-122"/>
              </a:rPr>
              <a:t>A sample format would include the slide number of the presentation, the URL, and the date accessed.</a:t>
            </a:r>
            <a:endParaRPr lang="en-US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990600" y="5105400"/>
            <a:ext cx="7086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Ex. Slide Number 7, </a:t>
            </a:r>
            <a:r>
              <a:rPr lang="en-US">
                <a:hlinkClick r:id="rId3"/>
              </a:rPr>
              <a:t>www.optiontechnologies.com</a:t>
            </a:r>
            <a:endParaRPr lang="en-US"/>
          </a:p>
          <a:p>
            <a:pPr eaLnBrk="1" hangingPunct="1">
              <a:spcBef>
                <a:spcPct val="50000"/>
              </a:spcBef>
            </a:pPr>
            <a:r>
              <a:rPr lang="en-US"/>
              <a:t>Accessed 2/25/06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7543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ea typeface="SimSun" pitchFamily="2" charset="-122"/>
              </a:rPr>
              <a:t> </a:t>
            </a:r>
            <a:r>
              <a:rPr lang="en-US" altLang="zh-CN" sz="2800">
                <a:ea typeface="SimSun" pitchFamily="2" charset="-122"/>
              </a:rPr>
              <a:t>In group meetings in class, use a sheet of paper for each planned slide to mock up your presentation. Collectively decide on a font (or fonts), font color(s), font size(s), and background color(s) to tie your presentation together.</a:t>
            </a:r>
            <a:r>
              <a:rPr lang="en-US" altLang="zh-CN">
                <a:ea typeface="SimSun" pitchFamily="2" charset="-122"/>
              </a:rPr>
              <a:t> </a:t>
            </a:r>
            <a:endParaRPr lang="en-US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447800" y="4267200"/>
            <a:ext cx="6248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Example: Lucinda Sans Unicode, 24 point, Font color: dark green (Red 0, Green 51, Blue 0), Background color: light green (Red 153, Green 255, Blue 102)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990600" y="1295400"/>
            <a:ext cx="73914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/>
              <a:t>Basically, all presentations should follow this structure:</a:t>
            </a:r>
          </a:p>
          <a:p>
            <a:pPr eaLnBrk="1" hangingPunct="1"/>
            <a:endParaRPr lang="en-US"/>
          </a:p>
          <a:p>
            <a:pPr eaLnBrk="1" hangingPunct="1">
              <a:buFontTx/>
              <a:buChar char="•"/>
            </a:pPr>
            <a:r>
              <a:rPr lang="en-US" altLang="zh-CN" i="1">
                <a:ea typeface="SimSun" pitchFamily="2" charset="-122"/>
              </a:rPr>
              <a:t>Attention-getting opener </a:t>
            </a:r>
            <a:endParaRPr lang="en-US" altLang="zh-CN">
              <a:ea typeface="SimSun" pitchFamily="2" charset="-122"/>
            </a:endParaRPr>
          </a:p>
          <a:p>
            <a:pPr eaLnBrk="1" hangingPunct="1">
              <a:buFontTx/>
              <a:buChar char="•"/>
            </a:pPr>
            <a:r>
              <a:rPr lang="en-US" altLang="zh-CN" i="1">
                <a:ea typeface="SimSun" pitchFamily="2" charset="-122"/>
              </a:rPr>
              <a:t>Brief overview of the topic </a:t>
            </a:r>
            <a:endParaRPr lang="en-US" altLang="zh-CN">
              <a:ea typeface="SimSun" pitchFamily="2" charset="-122"/>
            </a:endParaRPr>
          </a:p>
          <a:p>
            <a:pPr eaLnBrk="1" hangingPunct="1">
              <a:buFontTx/>
              <a:buChar char="•"/>
            </a:pPr>
            <a:r>
              <a:rPr lang="en-US" altLang="zh-CN" i="1">
                <a:ea typeface="SimSun" pitchFamily="2" charset="-122"/>
              </a:rPr>
              <a:t>Describe what your audience needs, that is, </a:t>
            </a:r>
            <a:r>
              <a:rPr lang="en-US" altLang="zh-CN" i="1">
                <a:solidFill>
                  <a:srgbClr val="A50021"/>
                </a:solidFill>
                <a:ea typeface="SimSun" pitchFamily="2" charset="-122"/>
              </a:rPr>
              <a:t>the problem</a:t>
            </a:r>
            <a:r>
              <a:rPr lang="en-US" altLang="zh-CN" i="1">
                <a:ea typeface="SimSun" pitchFamily="2" charset="-122"/>
              </a:rPr>
              <a:t> </a:t>
            </a:r>
            <a:endParaRPr lang="en-US" altLang="zh-CN">
              <a:ea typeface="SimSun" pitchFamily="2" charset="-122"/>
            </a:endParaRPr>
          </a:p>
          <a:p>
            <a:pPr eaLnBrk="1" hangingPunct="1">
              <a:buFontTx/>
              <a:buChar char="•"/>
            </a:pPr>
            <a:r>
              <a:rPr lang="en-US" altLang="zh-CN" i="1">
                <a:ea typeface="SimSun" pitchFamily="2" charset="-122"/>
              </a:rPr>
              <a:t>Explain how your solution meets that need </a:t>
            </a:r>
            <a:endParaRPr lang="en-US" altLang="zh-CN">
              <a:ea typeface="SimSun" pitchFamily="2" charset="-122"/>
            </a:endParaRPr>
          </a:p>
          <a:p>
            <a:pPr eaLnBrk="1" hangingPunct="1">
              <a:buFontTx/>
              <a:buChar char="•"/>
            </a:pPr>
            <a:r>
              <a:rPr lang="en-US" altLang="zh-CN" i="1">
                <a:ea typeface="SimSun" pitchFamily="2" charset="-122"/>
              </a:rPr>
              <a:t>Tell how your audience can implement your solution - that is, </a:t>
            </a:r>
            <a:r>
              <a:rPr lang="en-US" altLang="zh-CN" i="1">
                <a:solidFill>
                  <a:srgbClr val="A50021"/>
                </a:solidFill>
                <a:ea typeface="SimSun" pitchFamily="2" charset="-122"/>
              </a:rPr>
              <a:t>action steps</a:t>
            </a:r>
            <a:r>
              <a:rPr lang="en-US" altLang="zh-CN" i="1">
                <a:ea typeface="SimSun" pitchFamily="2" charset="-122"/>
              </a:rPr>
              <a:t> </a:t>
            </a:r>
            <a:endParaRPr lang="en-US" altLang="zh-CN">
              <a:ea typeface="SimSun" pitchFamily="2" charset="-122"/>
            </a:endParaRPr>
          </a:p>
          <a:p>
            <a:pPr eaLnBrk="1" hangingPunct="1">
              <a:buFontTx/>
              <a:buChar char="•"/>
            </a:pPr>
            <a:r>
              <a:rPr lang="en-US" altLang="zh-CN" i="1">
                <a:ea typeface="SimSun" pitchFamily="2" charset="-122"/>
              </a:rPr>
              <a:t>Brief summary and conclusion </a:t>
            </a:r>
            <a:endParaRPr lang="en-US" altLang="zh-CN">
              <a:ea typeface="SimSun" pitchFamily="2" charset="-122"/>
            </a:endParaRP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048000" y="5867400"/>
            <a:ext cx="510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rgbClr val="00330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00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SimSun" pitchFamily="2" charset="-122"/>
              </a:rPr>
              <a:t>(From Designing an Influential Presentation by Ellen Finkelstein at Presentation-Points.com)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835</Words>
  <Application>Microsoft Office PowerPoint</Application>
  <PresentationFormat>On-screen Show (4:3)</PresentationFormat>
  <Paragraphs>105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Lucida Sans Unicode</vt:lpstr>
      <vt:lpstr>Arial</vt:lpstr>
      <vt:lpstr>SimSun</vt:lpstr>
      <vt:lpstr>HGSSoeiKakupoptai</vt:lpstr>
      <vt:lpstr>ＭＳ Ｐゴシック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CABRILLO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Anderson</dc:creator>
  <cp:lastModifiedBy>Jennifer</cp:lastModifiedBy>
  <cp:revision>10</cp:revision>
  <dcterms:created xsi:type="dcterms:W3CDTF">2006-02-26T17:58:36Z</dcterms:created>
  <dcterms:modified xsi:type="dcterms:W3CDTF">2010-11-21T18:16:02Z</dcterms:modified>
</cp:coreProperties>
</file>